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0"/>
  </p:notesMasterIdLst>
  <p:handoutMasterIdLst>
    <p:handoutMasterId r:id="rId11"/>
  </p:handoutMasterIdLst>
  <p:sldIdLst>
    <p:sldId id="257" r:id="rId5"/>
    <p:sldId id="317" r:id="rId6"/>
    <p:sldId id="384" r:id="rId7"/>
    <p:sldId id="392" r:id="rId8"/>
    <p:sldId id="393" r:id="rId9"/>
  </p:sldIdLst>
  <p:sldSz cx="12192000" cy="6858000"/>
  <p:notesSz cx="6858000" cy="9144000"/>
  <p:defaultTextStyle>
    <a:defPPr rtl="0"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725" autoAdjust="0"/>
  </p:normalViewPr>
  <p:slideViewPr>
    <p:cSldViewPr snapToGrid="0">
      <p:cViewPr varScale="1">
        <p:scale>
          <a:sx n="77" d="100"/>
          <a:sy n="77" d="100"/>
        </p:scale>
        <p:origin x="912" y="67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147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8CA2E8D-45A3-4C48-9625-891692387AEA}" type="datetime1">
              <a:rPr lang="es-MX" smtClean="0"/>
              <a:t>15/04/2024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jpg>
</file>

<file path=ppt/media/image3.gif>
</file>

<file path=ppt/media/image4.gif>
</file>

<file path=ppt/media/image5.gif>
</file>

<file path=ppt/media/image6.gif>
</file>

<file path=ppt/media/image7.gif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13C4DD5-6CE3-47E7-95E8-166693B65D37}" type="datetime1">
              <a:rPr lang="es-MX" smtClean="0"/>
              <a:t>15/04/2024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MX"/>
              <a:t>Haga clic para modificar los estilos de texto del patrón</a:t>
            </a:r>
          </a:p>
          <a:p>
            <a:pPr lvl="1" rtl="0"/>
            <a:r>
              <a:rPr lang="es-MX"/>
              <a:t>Segundo nivel</a:t>
            </a:r>
          </a:p>
          <a:p>
            <a:pPr lvl="2" rtl="0"/>
            <a:r>
              <a:rPr lang="es-MX"/>
              <a:t>Tercer nivel</a:t>
            </a:r>
          </a:p>
          <a:p>
            <a:pPr lvl="3" rtl="0"/>
            <a:r>
              <a:rPr lang="es-MX"/>
              <a:t>Cuarto nivel</a:t>
            </a:r>
          </a:p>
          <a:p>
            <a:pPr lvl="4" rtl="0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MX" smtClean="0"/>
              <a:t>1</a:t>
            </a:fld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45707CC-89EA-43A2-BEC7-ACC1C58A426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B72653C4-4721-4992-BEFD-5B63D45D1ED1}" type="datetime1">
              <a:rPr lang="es-MX" smtClean="0"/>
              <a:t>15/04/2024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MX" smtClean="0"/>
              <a:t>2</a:t>
            </a:fld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47088BE-0207-4C31-B73A-DAB969D633B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B5921896-B1ED-4712-848C-51540A435E4D}" type="datetime1">
              <a:rPr lang="es-MX" smtClean="0"/>
              <a:t>15/04/2024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MX" smtClean="0"/>
              <a:t>3</a:t>
            </a:fld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A6832E2-5B1D-4962-A274-3310C4DDF33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564FDC4-CA6D-4AC4-B464-B971E2D4C2AE}" type="datetime1">
              <a:rPr lang="es-MX" smtClean="0"/>
              <a:t>15/04/2024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MX" smtClean="0"/>
              <a:t>4</a:t>
            </a:fld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A6832E2-5B1D-4962-A274-3310C4DDF33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564FDC4-CA6D-4AC4-B464-B971E2D4C2AE}" type="datetime1">
              <a:rPr lang="es-MX" smtClean="0"/>
              <a:t>15/04/2024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30897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es-MX" sz="4800"/>
              <a:t>Flotante en 3D</a:t>
            </a:r>
          </a:p>
        </p:txBody>
      </p:sp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orma libre: Forma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</p:grp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lumna de conteni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orma lib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MX" dirty="0"/>
            </a:p>
          </p:txBody>
        </p:sp>
        <p:sp>
          <p:nvSpPr>
            <p:cNvPr id="36" name="Forma lib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MX" dirty="0">
                <a:solidFill>
                  <a:schemeClr val="tx1"/>
                </a:solidFill>
              </a:endParaRPr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38" name="Elips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</p:grpSp>
      <p:sp>
        <p:nvSpPr>
          <p:cNvPr id="19" name="Forma lib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s-MX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16" name="Marcador de texto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7" name="Marcador de contenido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MX"/>
          </a:p>
        </p:txBody>
      </p:sp>
      <p:sp>
        <p:nvSpPr>
          <p:cNvPr id="22" name="Marcador de texto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s-MX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Marcador de contenido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MX"/>
          </a:p>
        </p:txBody>
      </p:sp>
      <p:sp>
        <p:nvSpPr>
          <p:cNvPr id="18" name="Marcador de texto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s-MX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s-MX"/>
              <a:t>Haz clic para EDITAR</a:t>
            </a:r>
          </a:p>
        </p:txBody>
      </p:sp>
      <p:sp>
        <p:nvSpPr>
          <p:cNvPr id="21" name="Marcador de contenido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ítulo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es-ES"/>
              <a:t>Haga clic para modificar el estilo de título del patrón</a:t>
            </a:r>
            <a:endParaRPr lang="es-MX" dirty="0"/>
          </a:p>
        </p:txBody>
      </p:sp>
      <p:sp>
        <p:nvSpPr>
          <p:cNvPr id="31" name="Subtítulo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es-ES">
                <a:solidFill>
                  <a:schemeClr val="tx1">
                    <a:alpha val="60000"/>
                  </a:schemeClr>
                </a:solidFill>
              </a:rPr>
              <a:t>Haga clic para modificar el estilo de subtítulo del patrón</a:t>
            </a:r>
            <a:endParaRPr lang="es-MX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Marcador de posición de imagen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 dirty="0"/>
          </a:p>
        </p:txBody>
      </p:sp>
      <p:sp>
        <p:nvSpPr>
          <p:cNvPr id="42" name="Marcador de posición de imagen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grpSp>
        <p:nvGrpSpPr>
          <p:cNvPr id="43" name="Grupo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orma libre: Forma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MX">
                <a:solidFill>
                  <a:schemeClr val="tx1"/>
                </a:solidFill>
              </a:endParaRPr>
            </a:p>
          </p:txBody>
        </p:sp>
        <p:sp>
          <p:nvSpPr>
            <p:cNvPr id="45" name="Elipse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46" name="Forma libre: Forma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MX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</p:grp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/>
              <a:t>Haga clic para modificar el estilo de subtítulo del patrón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  <p:sp>
        <p:nvSpPr>
          <p:cNvPr id="19" name="Forma lib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orma lib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MX" dirty="0"/>
            </a:p>
          </p:txBody>
        </p:sp>
        <p:sp>
          <p:nvSpPr>
            <p:cNvPr id="36" name="Forma lib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MX" dirty="0">
                <a:solidFill>
                  <a:schemeClr val="tx1"/>
                </a:solidFill>
              </a:endParaRPr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38" name="Elips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lipse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orma libre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MX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MX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orma libre: Forma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MX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es-MX"/>
              <a:t>Haz clic para agregar un título</a:t>
            </a:r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es-MX" sz="1600"/>
              <a:t>Haz clic para agregar texto</a:t>
            </a:r>
          </a:p>
        </p:txBody>
      </p:sp>
      <p:sp>
        <p:nvSpPr>
          <p:cNvPr id="17" name="Marcador de posición de imagen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22" name="Marcador de posición de imagen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25" name="Marcador de posición de imagen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2" name="Marcador de posición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orma libre: Forma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es-ES"/>
              <a:t>Haga clic para modificar el estilo de título del patrón</a:t>
            </a:r>
            <a:endParaRPr lang="es-MX" dirty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18" name="Marcador de posición de imagen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19" name="Marcador de posición de imagen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20" name="Marcador de posición de imagen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  <p:sp>
        <p:nvSpPr>
          <p:cNvPr id="11" name="Marcador de contenido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alto de secció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/>
              <a:t>Martes, 2 de febrero de 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MX" dirty="0"/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es-ES">
                <a:solidFill>
                  <a:schemeClr val="tx1">
                    <a:alpha val="60000"/>
                  </a:schemeClr>
                </a:solidFill>
              </a:rPr>
              <a:t>Haga clic para modificar el estilo de subtítulo del patrón</a:t>
            </a:r>
            <a:endParaRPr lang="es-MX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alto de secció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es-ES">
                <a:solidFill>
                  <a:schemeClr val="tx1">
                    <a:alpha val="60000"/>
                  </a:schemeClr>
                </a:solidFill>
              </a:rPr>
              <a:t>Haga clic para modificar el estilo de subtítulo del patrón</a:t>
            </a:r>
            <a:endParaRPr lang="es-MX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Línea del tiempo de la tabla y el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MX" dirty="0">
                <a:solidFill>
                  <a:schemeClr val="tx1"/>
                </a:solidFill>
              </a:endParaRPr>
            </a:p>
          </p:txBody>
        </p:sp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MX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s-MX" dirty="0"/>
            </a:lvl1pPr>
          </a:lstStyle>
          <a:p>
            <a:pPr lvl="0" rtl="0">
              <a:lnSpc>
                <a:spcPct val="100000"/>
              </a:lnSpc>
            </a:pPr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MX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orma libre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10" name="Forma libre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11" name="Forma libre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</p:grpSp>
      <p:sp>
        <p:nvSpPr>
          <p:cNvPr id="12" name="Elipse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sp>
        <p:nvSpPr>
          <p:cNvPr id="17" name="Marcador de contenido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5" name="Marcador de posición de imagen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s-MX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sp>
        <p:nvSpPr>
          <p:cNvPr id="40" name="Título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es-MX"/>
              <a:t>Equipo</a:t>
            </a:r>
          </a:p>
        </p:txBody>
      </p:sp>
      <p:grpSp>
        <p:nvGrpSpPr>
          <p:cNvPr id="51" name="Grupo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orma libre: Forma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53" name="Forma libre: Forma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MX">
                <a:solidFill>
                  <a:schemeClr val="tx1"/>
                </a:solidFill>
              </a:endParaRPr>
            </a:p>
          </p:txBody>
        </p:sp>
        <p:sp>
          <p:nvSpPr>
            <p:cNvPr id="54" name="Elipse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55" name="Elipse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</p:grpSp>
      <p:sp>
        <p:nvSpPr>
          <p:cNvPr id="56" name="Marcador de posición de imagen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57" name="Marcador de posición de imagen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58" name="Marcador de posición de imagen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 dirty="0"/>
          </a:p>
        </p:txBody>
      </p:sp>
      <p:sp>
        <p:nvSpPr>
          <p:cNvPr id="59" name="Marcador de posición de imagen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MX"/>
          </a:p>
        </p:txBody>
      </p:sp>
      <p:sp>
        <p:nvSpPr>
          <p:cNvPr id="63" name="Marcador de texto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MX"/>
              <a:t>Nombre</a:t>
            </a:r>
          </a:p>
        </p:txBody>
      </p:sp>
      <p:sp>
        <p:nvSpPr>
          <p:cNvPr id="61" name="Marcador de texto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MX"/>
              <a:t>Título</a:t>
            </a:r>
          </a:p>
        </p:txBody>
      </p:sp>
      <p:sp>
        <p:nvSpPr>
          <p:cNvPr id="65" name="Marcador de texto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MX"/>
              <a:t>Nombre</a:t>
            </a:r>
          </a:p>
        </p:txBody>
      </p:sp>
      <p:sp>
        <p:nvSpPr>
          <p:cNvPr id="64" name="Marcador de texto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MX"/>
              <a:t>Título</a:t>
            </a:r>
          </a:p>
        </p:txBody>
      </p:sp>
      <p:sp>
        <p:nvSpPr>
          <p:cNvPr id="67" name="Marcador de texto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MX"/>
              <a:t>Nombre</a:t>
            </a:r>
          </a:p>
        </p:txBody>
      </p:sp>
      <p:sp>
        <p:nvSpPr>
          <p:cNvPr id="66" name="Marcador de texto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MX"/>
              <a:t>Título</a:t>
            </a:r>
          </a:p>
        </p:txBody>
      </p:sp>
      <p:sp>
        <p:nvSpPr>
          <p:cNvPr id="69" name="Marcador de texto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MX"/>
              <a:t>Nombre</a:t>
            </a:r>
          </a:p>
        </p:txBody>
      </p:sp>
      <p:sp>
        <p:nvSpPr>
          <p:cNvPr id="68" name="Marcador de texto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MX"/>
              <a:t>Título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Ejemplo de Texto al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lumna de contenido 2 (diapositiva de comparació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s-MX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s-MX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Martes, 2 de febrero de 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MX"/>
              <a:t>Muestra de texto de pie de página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es-MX"/>
              <a:t>Haga clic para modificar el estilo de título del patrón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es-MX"/>
              <a:t>Haga clic para modificar los estilos de texto del patrón</a:t>
            </a:r>
          </a:p>
          <a:p>
            <a:pPr lvl="1" rtl="0"/>
            <a:r>
              <a:rPr lang="es-MX"/>
              <a:t>Segundo nivel</a:t>
            </a:r>
          </a:p>
          <a:p>
            <a:pPr lvl="2" rtl="0"/>
            <a:r>
              <a:rPr lang="es-MX"/>
              <a:t>Tercer nivel</a:t>
            </a:r>
          </a:p>
          <a:p>
            <a:pPr lvl="3" rtl="0"/>
            <a:r>
              <a:rPr lang="es-MX"/>
              <a:t>Cuarto nivel</a:t>
            </a:r>
          </a:p>
          <a:p>
            <a:pPr lvl="4" rtl="0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es-MX"/>
              <a:t>Martes, 2 de febrero de 20XX</a:t>
            </a:r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es-MX"/>
              <a:t>Ejemplo de Texto al pie de página</a:t>
            </a:r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es-MX" smtClean="0"/>
              <a:pPr rtl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MX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rmAutofit/>
          </a:bodyPr>
          <a:lstStyle/>
          <a:p>
            <a:pPr rtl="0"/>
            <a:r>
              <a:rPr lang="es-MX" dirty="0" err="1"/>
              <a:t>Pathfinding</a:t>
            </a:r>
            <a:br>
              <a:rPr lang="es-MX" dirty="0"/>
            </a:br>
            <a:r>
              <a:rPr lang="es-MX" dirty="0"/>
              <a:t>AI</a:t>
            </a:r>
          </a:p>
        </p:txBody>
      </p:sp>
      <p:pic>
        <p:nvPicPr>
          <p:cNvPr id="14" name="Marcador de posición de imagen 13" descr="Fondo digital de puntos de datos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rmAutofit/>
          </a:bodyPr>
          <a:lstStyle/>
          <a:p>
            <a:pPr rtl="0"/>
            <a:r>
              <a:rPr lang="es-MX" dirty="0"/>
              <a:t>Inteligencia Artificial</a:t>
            </a:r>
          </a:p>
          <a:p>
            <a:pPr rtl="0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a libre: Forma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MX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orma libre: Forma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MX"/>
            </a:p>
          </p:txBody>
        </p:sp>
        <p:sp>
          <p:nvSpPr>
            <p:cNvPr id="42" name="Forma libre: Forma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MX">
                <a:solidFill>
                  <a:schemeClr val="tx1"/>
                </a:solidFill>
              </a:endParaRPr>
            </a:p>
          </p:txBody>
        </p:sp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MX"/>
            </a:p>
          </p:txBody>
        </p:sp>
      </p:grpSp>
      <p:sp useBgFill="1">
        <p:nvSpPr>
          <p:cNvPr id="46" name="Rectángulo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/>
          </a:p>
        </p:txBody>
      </p:sp>
      <p:pic>
        <p:nvPicPr>
          <p:cNvPr id="8" name="Marcador de posición de imagen 7" descr="Fondo digital de puntos de datos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4"/>
            <a:ext cx="12192000" cy="6858000"/>
          </a:xfrm>
        </p:spPr>
      </p:pic>
      <p:sp>
        <p:nvSpPr>
          <p:cNvPr id="48" name="Rectángulo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/>
          </a:p>
        </p:txBody>
      </p:sp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1441574"/>
            <a:ext cx="5868410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es-MX" dirty="0"/>
              <a:t>¿Qué es </a:t>
            </a:r>
            <a:r>
              <a:rPr lang="es-MX" dirty="0" err="1"/>
              <a:t>Pathfinding</a:t>
            </a:r>
            <a:r>
              <a:rPr lang="es-MX" dirty="0"/>
              <a:t> AI?</a:t>
            </a:r>
            <a:endParaRPr lang="es-MX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es-MX" smtClean="0"/>
              <a:t>2</a:t>
            </a:fld>
            <a:endParaRPr lang="es-MX"/>
          </a:p>
        </p:txBody>
      </p:sp>
      <p:pic>
        <p:nvPicPr>
          <p:cNvPr id="6" name="Imagen 5" descr="Imagen que contiene computer, tabla, teléfono, pantalla&#10;&#10;Descripción generada automáticamente">
            <a:extLst>
              <a:ext uri="{FF2B5EF4-FFF2-40B4-BE49-F238E27FC236}">
                <a16:creationId xmlns:a16="http://schemas.microsoft.com/office/drawing/2014/main" id="{CA61776A-3C5E-1B78-65E3-C0016F74B6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12" r="7837"/>
          <a:stretch/>
        </p:blipFill>
        <p:spPr>
          <a:xfrm>
            <a:off x="6812574" y="1625483"/>
            <a:ext cx="4788066" cy="321331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rtlCol="0"/>
          <a:lstStyle/>
          <a:p>
            <a:pPr rtl="0"/>
            <a:r>
              <a:rPr lang="es-MX" dirty="0" err="1"/>
              <a:t>Pathfinding</a:t>
            </a:r>
            <a:r>
              <a:rPr lang="es-MX" dirty="0"/>
              <a:t> en Videojuegos.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6CA337-6084-4A0D-7134-E4163ABC9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1285" y="433916"/>
            <a:ext cx="9609429" cy="341451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ac Man GIFs - Find &amp; Share on GIPHY">
            <a:extLst>
              <a:ext uri="{FF2B5EF4-FFF2-40B4-BE49-F238E27FC236}">
                <a16:creationId xmlns:a16="http://schemas.microsoft.com/office/drawing/2014/main" id="{A31E8770-A8A1-C982-BDE8-1BF0F45024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673" y="410587"/>
            <a:ext cx="3547918" cy="354791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he Biggest Minion Wave Ever - THE MINION TSUNAMI - League of Legends World  Records on Make a GIF">
            <a:extLst>
              <a:ext uri="{FF2B5EF4-FFF2-40B4-BE49-F238E27FC236}">
                <a16:creationId xmlns:a16="http://schemas.microsoft.com/office/drawing/2014/main" id="{C2278820-46F0-1497-CC7C-B62D93FEA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6632" y="3429000"/>
            <a:ext cx="5427902" cy="305319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loned pathfinding completely ignores collision group - Scripting Support -  Developer Forum | Roblox">
            <a:extLst>
              <a:ext uri="{FF2B5EF4-FFF2-40B4-BE49-F238E27FC236}">
                <a16:creationId xmlns:a16="http://schemas.microsoft.com/office/drawing/2014/main" id="{06E32143-7CEC-0245-A414-72AA8918E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6698" y="375805"/>
            <a:ext cx="3561227" cy="316114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60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EE609F-F5CF-F4D2-3C85-99A4E0C870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wrap="square" anchor="b">
            <a:normAutofit/>
          </a:bodyPr>
          <a:lstStyle/>
          <a:p>
            <a:r>
              <a:rPr lang="es-MX" dirty="0"/>
              <a:t>Métodos de </a:t>
            </a:r>
            <a:r>
              <a:rPr lang="es-MX" dirty="0" err="1"/>
              <a:t>buesqueda</a:t>
            </a:r>
            <a:endParaRPr lang="es-MX" dirty="0"/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id="{83A30849-85E8-F403-3368-5C8C140A9A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16" r="1" b="1"/>
          <a:stretch/>
        </p:blipFill>
        <p:spPr>
          <a:xfrm>
            <a:off x="20" y="10"/>
            <a:ext cx="7452340" cy="6857990"/>
          </a:xfrm>
          <a:prstGeom prst="rect">
            <a:avLst/>
          </a:prstGeom>
          <a:noFill/>
        </p:spPr>
      </p:pic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9330253-502B-2F6B-B117-BAA37FE984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583776" y="3845791"/>
            <a:ext cx="4405023" cy="2582718"/>
          </a:xfrm>
        </p:spPr>
        <p:txBody>
          <a:bodyPr wrap="square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800" dirty="0" err="1"/>
              <a:t>Breadth</a:t>
            </a:r>
            <a:r>
              <a:rPr lang="es-MX" sz="2800" dirty="0"/>
              <a:t> </a:t>
            </a:r>
            <a:r>
              <a:rPr lang="es-MX" sz="2800" dirty="0" err="1"/>
              <a:t>First</a:t>
            </a:r>
            <a:r>
              <a:rPr lang="es-MX" sz="2800" dirty="0"/>
              <a:t> </a:t>
            </a:r>
            <a:r>
              <a:rPr lang="es-MX" sz="2800" dirty="0" err="1"/>
              <a:t>Search</a:t>
            </a:r>
            <a:endParaRPr lang="es-MX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800" dirty="0" err="1"/>
              <a:t>Dijkstra’s</a:t>
            </a:r>
            <a:r>
              <a:rPr lang="es-MX" sz="2800" dirty="0"/>
              <a:t> </a:t>
            </a:r>
            <a:r>
              <a:rPr lang="es-MX" sz="2800" dirty="0" err="1"/>
              <a:t>Algorithm</a:t>
            </a:r>
            <a:endParaRPr lang="es-MX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800" dirty="0"/>
              <a:t>A*</a:t>
            </a:r>
          </a:p>
        </p:txBody>
      </p:sp>
    </p:spTree>
    <p:extLst>
      <p:ext uri="{BB962C8B-B14F-4D97-AF65-F5344CB8AC3E}">
        <p14:creationId xmlns:p14="http://schemas.microsoft.com/office/powerpoint/2010/main" val="2461722428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6012.tgt.Office_50301380_TF33713516_Win32_OJ112196127" id="{BE9D9199-ABB8-4370-9D20-B54D4B2FD6B3}" vid="{E9DD8443-CC0D-4962-ABD4-763920AE0A5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{4F41D32B-FE7B-486A-A0E6-116A94E92F04}tf33713516_win32</Template>
  <TotalTime>994</TotalTime>
  <Words>34</Words>
  <Application>Microsoft Office PowerPoint</Application>
  <PresentationFormat>Panorámica</PresentationFormat>
  <Paragraphs>17</Paragraphs>
  <Slides>5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Calibri</vt:lpstr>
      <vt:lpstr>Gill Sans MT</vt:lpstr>
      <vt:lpstr>Walbaum Display</vt:lpstr>
      <vt:lpstr>3DFloatVTI</vt:lpstr>
      <vt:lpstr>Pathfinding AI</vt:lpstr>
      <vt:lpstr>¿Qué es Pathfinding AI?</vt:lpstr>
      <vt:lpstr>Pathfinding en Videojuegos.</vt:lpstr>
      <vt:lpstr>Presentación de PowerPoint</vt:lpstr>
      <vt:lpstr>Métodos de buesqueda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Pathfinding AI</dc:title>
  <dc:creator>LUIS ORLANDO REZA ARZOLA</dc:creator>
  <cp:lastModifiedBy>LUIS ORLANDO REZA ARZOLA</cp:lastModifiedBy>
  <cp:revision>1</cp:revision>
  <dcterms:created xsi:type="dcterms:W3CDTF">2024-04-16T00:06:17Z</dcterms:created>
  <dcterms:modified xsi:type="dcterms:W3CDTF">2024-04-16T16:40:44Z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